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6858000" cy="9144000"/>
  <p:embeddedFontLst>
    <p:embeddedFont>
      <p:font typeface="Fredoka" panose="020B0604020202020204" charset="0"/>
      <p:regular r:id="rId43"/>
    </p:embeddedFont>
    <p:embeddedFont>
      <p:font typeface="Poppins" panose="00000500000000000000" pitchFamily="2" charset="0"/>
      <p:regular r:id="rId44"/>
    </p:embeddedFont>
    <p:embeddedFont>
      <p:font typeface="Poppins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52654" y="489823"/>
            <a:ext cx="2006646" cy="1935684"/>
          </a:xfrm>
          <a:custGeom>
            <a:avLst/>
            <a:gdLst/>
            <a:ahLst/>
            <a:cxnLst/>
            <a:rect l="l" t="t" r="r" b="b"/>
            <a:pathLst>
              <a:path w="2006646" h="1935684">
                <a:moveTo>
                  <a:pt x="0" y="0"/>
                </a:moveTo>
                <a:lnTo>
                  <a:pt x="2006646" y="0"/>
                </a:lnTo>
                <a:lnTo>
                  <a:pt x="2006646" y="1935684"/>
                </a:lnTo>
                <a:lnTo>
                  <a:pt x="0" y="193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5424" y="0"/>
            <a:ext cx="2915330" cy="2915330"/>
          </a:xfrm>
          <a:custGeom>
            <a:avLst/>
            <a:gdLst/>
            <a:ahLst/>
            <a:cxnLst/>
            <a:rect l="l" t="t" r="r" b="b"/>
            <a:pathLst>
              <a:path w="2915330" h="2915330">
                <a:moveTo>
                  <a:pt x="0" y="0"/>
                </a:moveTo>
                <a:lnTo>
                  <a:pt x="2915330" y="0"/>
                </a:lnTo>
                <a:lnTo>
                  <a:pt x="2915330" y="2915330"/>
                </a:lnTo>
                <a:lnTo>
                  <a:pt x="0" y="291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85552" y="2765341"/>
            <a:ext cx="14716896" cy="140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99" b="1">
                <a:solidFill>
                  <a:srgbClr val="F9F8F7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INTERPRETABLE DRUG REPURPOSING PLATFORM BASED ON GRAPH NEURAL NETWORKS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9842" y="5817860"/>
            <a:ext cx="15429458" cy="48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  <a:spcBef>
                <a:spcPct val="0"/>
              </a:spcBef>
            </a:pPr>
            <a:r>
              <a:rPr lang="en-US" sz="2710" b="1">
                <a:solidFill>
                  <a:srgbClr val="FAFAFA"/>
                </a:solidFill>
                <a:latin typeface="Poppins Bold"/>
                <a:ea typeface="Poppins Bold"/>
                <a:cs typeface="Poppins Bold"/>
                <a:sym typeface="Poppins Bold"/>
              </a:rPr>
              <a:t> SALAH GAMAL, AHMED GABR, AHMED HAMDY, AHMED ALI, SARA AYMAN, ALIAA MOHAMED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04194" y="5067300"/>
            <a:ext cx="2511406" cy="4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  <a:spcBef>
                <a:spcPct val="0"/>
              </a:spcBef>
            </a:pPr>
            <a:r>
              <a:rPr lang="en-US" sz="2710" b="1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PREPARED BY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04194" y="7951145"/>
            <a:ext cx="2616200" cy="48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  <a:spcBef>
                <a:spcPct val="0"/>
              </a:spcBef>
            </a:pPr>
            <a:r>
              <a:rPr lang="en-US" sz="2710" b="1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SUPERVISED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8203" y="8748395"/>
            <a:ext cx="4488180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AFAFA"/>
                </a:solidFill>
                <a:latin typeface="Poppins Bold"/>
                <a:ea typeface="Poppins Bold"/>
                <a:cs typeface="Poppins Bold"/>
                <a:sym typeface="Poppins Bold"/>
              </a:rPr>
              <a:t>PROF. DR. NOHA ELATTAR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9301" y="952515"/>
            <a:ext cx="8130540" cy="39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 b="1">
                <a:solidFill>
                  <a:srgbClr val="FAFAFA"/>
                </a:solidFill>
                <a:latin typeface="Poppins Bold"/>
                <a:ea typeface="Poppins Bold"/>
                <a:cs typeface="Poppins Bold"/>
                <a:sym typeface="Poppins Bold"/>
              </a:rPr>
              <a:t>BIO425 - GRADUATION PROJECT IN BIOINFORMATICS (II)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1767" y="1737126"/>
            <a:ext cx="11278283" cy="8549874"/>
          </a:xfrm>
          <a:custGeom>
            <a:avLst/>
            <a:gdLst/>
            <a:ahLst/>
            <a:cxnLst/>
            <a:rect l="l" t="t" r="r" b="b"/>
            <a:pathLst>
              <a:path w="11278283" h="8549874">
                <a:moveTo>
                  <a:pt x="0" y="0"/>
                </a:moveTo>
                <a:lnTo>
                  <a:pt x="11278283" y="0"/>
                </a:lnTo>
                <a:lnTo>
                  <a:pt x="11278283" y="8549874"/>
                </a:lnTo>
                <a:lnTo>
                  <a:pt x="0" y="854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78081" y="228600"/>
            <a:ext cx="723309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9A3841"/>
                </a:solidFill>
                <a:latin typeface="Fredoka"/>
                <a:ea typeface="Fredoka"/>
                <a:cs typeface="Fredoka"/>
                <a:sym typeface="Fredoka"/>
              </a:rPr>
              <a:t>II.1) Data layer</a:t>
            </a:r>
          </a:p>
        </p:txBody>
      </p:sp>
      <p:sp>
        <p:nvSpPr>
          <p:cNvPr id="4" name="Freeform 4"/>
          <p:cNvSpPr/>
          <p:nvPr/>
        </p:nvSpPr>
        <p:spPr>
          <a:xfrm>
            <a:off x="-1354524" y="5143500"/>
            <a:ext cx="5855030" cy="5855030"/>
          </a:xfrm>
          <a:custGeom>
            <a:avLst/>
            <a:gdLst/>
            <a:ahLst/>
            <a:cxnLst/>
            <a:rect l="l" t="t" r="r" b="b"/>
            <a:pathLst>
              <a:path w="5855030" h="5855030">
                <a:moveTo>
                  <a:pt x="0" y="0"/>
                </a:moveTo>
                <a:lnTo>
                  <a:pt x="5855030" y="0"/>
                </a:lnTo>
                <a:lnTo>
                  <a:pt x="5855030" y="5855030"/>
                </a:lnTo>
                <a:lnTo>
                  <a:pt x="0" y="585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8003" y="9714936"/>
            <a:ext cx="6644078" cy="90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970">
                <a:solidFill>
                  <a:srgbClr val="383030"/>
                </a:solidFill>
                <a:latin typeface="Fredoka"/>
                <a:ea typeface="Fredoka"/>
                <a:cs typeface="Fredoka"/>
                <a:sym typeface="Fredoka"/>
              </a:rPr>
              <a:t>harvard dataverse</a:t>
            </a:r>
          </a:p>
          <a:p>
            <a:pPr marL="0" lvl="0" indent="0" algn="l">
              <a:lnSpc>
                <a:spcPts val="3564"/>
              </a:lnSpc>
              <a:spcBef>
                <a:spcPct val="0"/>
              </a:spcBef>
            </a:pPr>
            <a:endParaRPr lang="en-US" sz="2970">
              <a:solidFill>
                <a:srgbClr val="383030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22553" y="1762410"/>
            <a:ext cx="10842895" cy="8224373"/>
          </a:xfrm>
          <a:custGeom>
            <a:avLst/>
            <a:gdLst/>
            <a:ahLst/>
            <a:cxnLst/>
            <a:rect l="l" t="t" r="r" b="b"/>
            <a:pathLst>
              <a:path w="10842895" h="8224373">
                <a:moveTo>
                  <a:pt x="0" y="0"/>
                </a:moveTo>
                <a:lnTo>
                  <a:pt x="10842894" y="0"/>
                </a:lnTo>
                <a:lnTo>
                  <a:pt x="10842894" y="8224373"/>
                </a:lnTo>
                <a:lnTo>
                  <a:pt x="0" y="8224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624" y="2567356"/>
            <a:ext cx="17660752" cy="7005647"/>
          </a:xfrm>
          <a:custGeom>
            <a:avLst/>
            <a:gdLst/>
            <a:ahLst/>
            <a:cxnLst/>
            <a:rect l="l" t="t" r="r" b="b"/>
            <a:pathLst>
              <a:path w="17660752" h="7005647">
                <a:moveTo>
                  <a:pt x="0" y="0"/>
                </a:moveTo>
                <a:lnTo>
                  <a:pt x="17660752" y="0"/>
                </a:lnTo>
                <a:lnTo>
                  <a:pt x="17660752" y="7005647"/>
                </a:lnTo>
                <a:lnTo>
                  <a:pt x="0" y="7005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641" t="-26852" r="-10037" b="-141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91548" y="400983"/>
            <a:ext cx="590490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9A3841"/>
                </a:solidFill>
                <a:latin typeface="Fredoka"/>
                <a:ea typeface="Fredoka"/>
                <a:cs typeface="Fredoka"/>
                <a:sym typeface="Fredoka"/>
              </a:rPr>
              <a:t>Data soures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2000" y="281940"/>
            <a:ext cx="16078200" cy="122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 spc="216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II.2) MODEL PIPELINES</a:t>
            </a:r>
          </a:p>
        </p:txBody>
      </p:sp>
      <p:sp>
        <p:nvSpPr>
          <p:cNvPr id="4" name="Freeform 4"/>
          <p:cNvSpPr/>
          <p:nvPr/>
        </p:nvSpPr>
        <p:spPr>
          <a:xfrm>
            <a:off x="2618722" y="2234973"/>
            <a:ext cx="13050556" cy="7023327"/>
          </a:xfrm>
          <a:custGeom>
            <a:avLst/>
            <a:gdLst/>
            <a:ahLst/>
            <a:cxnLst/>
            <a:rect l="l" t="t" r="r" b="b"/>
            <a:pathLst>
              <a:path w="13050556" h="7023327">
                <a:moveTo>
                  <a:pt x="0" y="0"/>
                </a:moveTo>
                <a:lnTo>
                  <a:pt x="13050556" y="0"/>
                </a:lnTo>
                <a:lnTo>
                  <a:pt x="13050556" y="7023327"/>
                </a:lnTo>
                <a:lnTo>
                  <a:pt x="0" y="7023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01810" y="2701510"/>
            <a:ext cx="11284380" cy="6014958"/>
          </a:xfrm>
          <a:custGeom>
            <a:avLst/>
            <a:gdLst/>
            <a:ahLst/>
            <a:cxnLst/>
            <a:rect l="l" t="t" r="r" b="b"/>
            <a:pathLst>
              <a:path w="11284380" h="6014958">
                <a:moveTo>
                  <a:pt x="0" y="0"/>
                </a:moveTo>
                <a:lnTo>
                  <a:pt x="11284380" y="0"/>
                </a:lnTo>
                <a:lnTo>
                  <a:pt x="11284380" y="6014958"/>
                </a:lnTo>
                <a:lnTo>
                  <a:pt x="0" y="6014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3" t="-110080" r="-112242" b="-57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33601" y="716075"/>
            <a:ext cx="1434719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a) Knowledge Graph Message Passing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528849" y="6816847"/>
            <a:ext cx="2458847" cy="0"/>
          </a:xfrm>
          <a:prstGeom prst="line">
            <a:avLst/>
          </a:prstGeom>
          <a:ln w="38100" cap="flat">
            <a:solidFill>
              <a:srgbClr val="049E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6615" y="3711309"/>
            <a:ext cx="6320289" cy="4406657"/>
          </a:xfrm>
          <a:custGeom>
            <a:avLst/>
            <a:gdLst/>
            <a:ahLst/>
            <a:cxnLst/>
            <a:rect l="l" t="t" r="r" b="b"/>
            <a:pathLst>
              <a:path w="6320289" h="4406657">
                <a:moveTo>
                  <a:pt x="0" y="0"/>
                </a:moveTo>
                <a:lnTo>
                  <a:pt x="6320289" y="0"/>
                </a:lnTo>
                <a:lnTo>
                  <a:pt x="6320289" y="4406658"/>
                </a:lnTo>
                <a:lnTo>
                  <a:pt x="0" y="4406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14" t="-7813" r="-236265" b="-70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07001" y="3720546"/>
            <a:ext cx="5843696" cy="4397421"/>
          </a:xfrm>
          <a:custGeom>
            <a:avLst/>
            <a:gdLst/>
            <a:ahLst/>
            <a:cxnLst/>
            <a:rect l="l" t="t" r="r" b="b"/>
            <a:pathLst>
              <a:path w="5843696" h="4397421">
                <a:moveTo>
                  <a:pt x="0" y="0"/>
                </a:moveTo>
                <a:lnTo>
                  <a:pt x="5843696" y="0"/>
                </a:lnTo>
                <a:lnTo>
                  <a:pt x="5843696" y="4397421"/>
                </a:lnTo>
                <a:lnTo>
                  <a:pt x="0" y="4397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3" t="-7402" r="-1793" b="-447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6615" y="716075"/>
            <a:ext cx="17551385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b) Similarity Profiling and Disease Embedding Enhancement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38600" y="297904"/>
            <a:ext cx="987933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C) Training and Prediction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7164028" y="1611387"/>
            <a:ext cx="3959945" cy="8004833"/>
          </a:xfrm>
          <a:custGeom>
            <a:avLst/>
            <a:gdLst/>
            <a:ahLst/>
            <a:cxnLst/>
            <a:rect l="l" t="t" r="r" b="b"/>
            <a:pathLst>
              <a:path w="3959945" h="8004833">
                <a:moveTo>
                  <a:pt x="0" y="0"/>
                </a:moveTo>
                <a:lnTo>
                  <a:pt x="3959944" y="0"/>
                </a:lnTo>
                <a:lnTo>
                  <a:pt x="3959944" y="8004833"/>
                </a:lnTo>
                <a:lnTo>
                  <a:pt x="0" y="800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74" r="-75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95752" y="362267"/>
            <a:ext cx="15057120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spc="1919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II.3) EXPLIANER MODULE</a:t>
            </a:r>
          </a:p>
        </p:txBody>
      </p:sp>
      <p:sp>
        <p:nvSpPr>
          <p:cNvPr id="4" name="Freeform 4"/>
          <p:cNvSpPr/>
          <p:nvPr/>
        </p:nvSpPr>
        <p:spPr>
          <a:xfrm>
            <a:off x="2916501" y="1865965"/>
            <a:ext cx="12886191" cy="7763930"/>
          </a:xfrm>
          <a:custGeom>
            <a:avLst/>
            <a:gdLst/>
            <a:ahLst/>
            <a:cxnLst/>
            <a:rect l="l" t="t" r="r" b="b"/>
            <a:pathLst>
              <a:path w="12886191" h="7763930">
                <a:moveTo>
                  <a:pt x="0" y="0"/>
                </a:moveTo>
                <a:lnTo>
                  <a:pt x="12886192" y="0"/>
                </a:lnTo>
                <a:lnTo>
                  <a:pt x="12886192" y="7763930"/>
                </a:lnTo>
                <a:lnTo>
                  <a:pt x="0" y="776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528849" y="6816847"/>
            <a:ext cx="2458847" cy="0"/>
          </a:xfrm>
          <a:prstGeom prst="line">
            <a:avLst/>
          </a:prstGeom>
          <a:ln w="38100" cap="flat">
            <a:solidFill>
              <a:srgbClr val="049E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57305" y="1028700"/>
            <a:ext cx="13773389" cy="8229600"/>
          </a:xfrm>
          <a:custGeom>
            <a:avLst/>
            <a:gdLst/>
            <a:ahLst/>
            <a:cxnLst/>
            <a:rect l="l" t="t" r="r" b="b"/>
            <a:pathLst>
              <a:path w="13773389" h="8229600">
                <a:moveTo>
                  <a:pt x="0" y="0"/>
                </a:moveTo>
                <a:lnTo>
                  <a:pt x="13773390" y="0"/>
                </a:lnTo>
                <a:lnTo>
                  <a:pt x="13773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948430"/>
            <a:ext cx="15099237" cy="5061858"/>
          </a:xfrm>
          <a:custGeom>
            <a:avLst/>
            <a:gdLst/>
            <a:ahLst/>
            <a:cxnLst/>
            <a:rect l="l" t="t" r="r" b="b"/>
            <a:pathLst>
              <a:path w="15099237" h="5061858">
                <a:moveTo>
                  <a:pt x="0" y="0"/>
                </a:moveTo>
                <a:lnTo>
                  <a:pt x="15099237" y="0"/>
                </a:lnTo>
                <a:lnTo>
                  <a:pt x="15099237" y="5061857"/>
                </a:lnTo>
                <a:lnTo>
                  <a:pt x="0" y="506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0" r="-3727" b="-413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7687692" y="3329898"/>
            <a:ext cx="3988632" cy="5569034"/>
          </a:xfrm>
          <a:custGeom>
            <a:avLst/>
            <a:gdLst/>
            <a:ahLst/>
            <a:cxnLst/>
            <a:rect l="l" t="t" r="r" b="b"/>
            <a:pathLst>
              <a:path w="3988632" h="5569034">
                <a:moveTo>
                  <a:pt x="0" y="5569034"/>
                </a:moveTo>
                <a:lnTo>
                  <a:pt x="3988632" y="5569034"/>
                </a:lnTo>
                <a:lnTo>
                  <a:pt x="3988632" y="0"/>
                </a:lnTo>
                <a:lnTo>
                  <a:pt x="0" y="0"/>
                </a:lnTo>
                <a:lnTo>
                  <a:pt x="0" y="55690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79320" y="301565"/>
            <a:ext cx="13929360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 spc="216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1895" y="2355790"/>
            <a:ext cx="441960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919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99004" y="2355790"/>
            <a:ext cx="1517196" cy="1095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919" dirty="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0914" y="4962525"/>
            <a:ext cx="1563485" cy="1095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919" dirty="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III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96916" y="4962525"/>
            <a:ext cx="1900284" cy="1095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919" dirty="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96916" y="7614966"/>
            <a:ext cx="1519284" cy="1095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919" dirty="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27615" y="7449133"/>
            <a:ext cx="792480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1919" dirty="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1114" y="3579905"/>
            <a:ext cx="515874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84296" y="3579905"/>
            <a:ext cx="505968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904" y="6190615"/>
            <a:ext cx="623316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 APPLICATION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44466" y="6230031"/>
            <a:ext cx="287274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8754" y="8880157"/>
            <a:ext cx="482346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CASE STUDIES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2516" y="8880158"/>
            <a:ext cx="306324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9008" y="1437723"/>
            <a:ext cx="14104022" cy="6346810"/>
          </a:xfrm>
          <a:custGeom>
            <a:avLst/>
            <a:gdLst/>
            <a:ahLst/>
            <a:cxnLst/>
            <a:rect l="l" t="t" r="r" b="b"/>
            <a:pathLst>
              <a:path w="14104022" h="6346810">
                <a:moveTo>
                  <a:pt x="0" y="0"/>
                </a:moveTo>
                <a:lnTo>
                  <a:pt x="14104022" y="0"/>
                </a:lnTo>
                <a:lnTo>
                  <a:pt x="14104022" y="6346809"/>
                </a:lnTo>
                <a:lnTo>
                  <a:pt x="0" y="634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4019" y="1633437"/>
            <a:ext cx="15640604" cy="5992417"/>
          </a:xfrm>
          <a:custGeom>
            <a:avLst/>
            <a:gdLst/>
            <a:ahLst/>
            <a:cxnLst/>
            <a:rect l="l" t="t" r="r" b="b"/>
            <a:pathLst>
              <a:path w="15640604" h="5992417">
                <a:moveTo>
                  <a:pt x="0" y="0"/>
                </a:moveTo>
                <a:lnTo>
                  <a:pt x="15640604" y="0"/>
                </a:lnTo>
                <a:lnTo>
                  <a:pt x="15640604" y="5992417"/>
                </a:lnTo>
                <a:lnTo>
                  <a:pt x="0" y="5992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50" b="-844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61343" y="1247322"/>
            <a:ext cx="11861367" cy="6726263"/>
          </a:xfrm>
          <a:custGeom>
            <a:avLst/>
            <a:gdLst/>
            <a:ahLst/>
            <a:cxnLst/>
            <a:rect l="l" t="t" r="r" b="b"/>
            <a:pathLst>
              <a:path w="11861367" h="6726263">
                <a:moveTo>
                  <a:pt x="0" y="0"/>
                </a:moveTo>
                <a:lnTo>
                  <a:pt x="11861366" y="0"/>
                </a:lnTo>
                <a:lnTo>
                  <a:pt x="11861366" y="6726263"/>
                </a:lnTo>
                <a:lnTo>
                  <a:pt x="0" y="672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02338" y="2655183"/>
            <a:ext cx="11741587" cy="121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0"/>
              </a:lnSpc>
              <a:spcBef>
                <a:spcPct val="0"/>
              </a:spcBef>
            </a:pPr>
            <a:r>
              <a:rPr lang="en-US" sz="6771" b="1" spc="2031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WEB 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2303" y="5022533"/>
            <a:ext cx="12307697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III.I) PROPOSEDUS USER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1323" y="6211677"/>
            <a:ext cx="12071477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II.2) APPLICATION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98953" y="7396587"/>
            <a:ext cx="720090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II.3) FINAL PRODUCT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400" y="2433291"/>
            <a:ext cx="3179953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 spc="2639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2893" y="2375293"/>
            <a:ext cx="14828575" cy="7414287"/>
          </a:xfrm>
          <a:custGeom>
            <a:avLst/>
            <a:gdLst/>
            <a:ahLst/>
            <a:cxnLst/>
            <a:rect l="l" t="t" r="r" b="b"/>
            <a:pathLst>
              <a:path w="14828575" h="7414287">
                <a:moveTo>
                  <a:pt x="0" y="0"/>
                </a:moveTo>
                <a:lnTo>
                  <a:pt x="14828575" y="0"/>
                </a:lnTo>
                <a:lnTo>
                  <a:pt x="14828575" y="7414287"/>
                </a:lnTo>
                <a:lnTo>
                  <a:pt x="0" y="7414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618108" y="506413"/>
            <a:ext cx="18910577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III.I) PROPOSEDUS USER INTERFACE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237908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0655" y="2021732"/>
            <a:ext cx="10267555" cy="2147049"/>
          </a:xfrm>
          <a:custGeom>
            <a:avLst/>
            <a:gdLst/>
            <a:ahLst/>
            <a:cxnLst/>
            <a:rect l="l" t="t" r="r" b="b"/>
            <a:pathLst>
              <a:path w="10267555" h="2147049">
                <a:moveTo>
                  <a:pt x="0" y="0"/>
                </a:moveTo>
                <a:lnTo>
                  <a:pt x="10267555" y="0"/>
                </a:lnTo>
                <a:lnTo>
                  <a:pt x="10267555" y="2147049"/>
                </a:lnTo>
                <a:lnTo>
                  <a:pt x="0" y="214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742" b="-683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0753" y="405657"/>
            <a:ext cx="18067247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II.2) APPLICATION ARCHITECTURE</a:t>
            </a:r>
          </a:p>
        </p:txBody>
      </p:sp>
      <p:sp>
        <p:nvSpPr>
          <p:cNvPr id="5" name="Freeform 5"/>
          <p:cNvSpPr/>
          <p:nvPr/>
        </p:nvSpPr>
        <p:spPr>
          <a:xfrm>
            <a:off x="7691607" y="7736679"/>
            <a:ext cx="9947607" cy="2176536"/>
          </a:xfrm>
          <a:custGeom>
            <a:avLst/>
            <a:gdLst/>
            <a:ahLst/>
            <a:cxnLst/>
            <a:rect l="l" t="t" r="r" b="b"/>
            <a:pathLst>
              <a:path w="9947607" h="2176536">
                <a:moveTo>
                  <a:pt x="0" y="0"/>
                </a:moveTo>
                <a:lnTo>
                  <a:pt x="9947607" y="0"/>
                </a:lnTo>
                <a:lnTo>
                  <a:pt x="9947607" y="2176536"/>
                </a:lnTo>
                <a:lnTo>
                  <a:pt x="0" y="217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6619" b="-412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13634" y="4794149"/>
            <a:ext cx="10889511" cy="2227717"/>
          </a:xfrm>
          <a:custGeom>
            <a:avLst/>
            <a:gdLst/>
            <a:ahLst/>
            <a:cxnLst/>
            <a:rect l="l" t="t" r="r" b="b"/>
            <a:pathLst>
              <a:path w="10889511" h="2227717">
                <a:moveTo>
                  <a:pt x="0" y="0"/>
                </a:moveTo>
                <a:lnTo>
                  <a:pt x="10889511" y="0"/>
                </a:lnTo>
                <a:lnTo>
                  <a:pt x="10889511" y="2227717"/>
                </a:lnTo>
                <a:lnTo>
                  <a:pt x="0" y="222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940" b="-56322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1167" y="2189749"/>
            <a:ext cx="15205666" cy="7436521"/>
          </a:xfrm>
          <a:custGeom>
            <a:avLst/>
            <a:gdLst/>
            <a:ahLst/>
            <a:cxnLst/>
            <a:rect l="l" t="t" r="r" b="b"/>
            <a:pathLst>
              <a:path w="15205666" h="7436521">
                <a:moveTo>
                  <a:pt x="0" y="0"/>
                </a:moveTo>
                <a:lnTo>
                  <a:pt x="15205666" y="0"/>
                </a:lnTo>
                <a:lnTo>
                  <a:pt x="15205666" y="7436521"/>
                </a:lnTo>
                <a:lnTo>
                  <a:pt x="0" y="7436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68140" y="338328"/>
            <a:ext cx="995172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II.3) FINAL PRODUCT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31089" y="788352"/>
            <a:ext cx="7048500" cy="1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 spc="2639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3081" y="3710758"/>
            <a:ext cx="12375852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IV.I) MAIN LEARNING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1613" y="5110472"/>
            <a:ext cx="1249680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IV.2) EVALUATION CONSIDERATIONS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1613" y="6336169"/>
            <a:ext cx="13525500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IV.3) COMPREHENSIVE BENCHMARKING TO OUR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9000" y="788352"/>
            <a:ext cx="2972999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 spc="2639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IV)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93563" y="5396420"/>
            <a:ext cx="2265737" cy="22657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0304" y="5396420"/>
            <a:ext cx="2265737" cy="22657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900284" y="3383059"/>
            <a:ext cx="10487431" cy="6292459"/>
          </a:xfrm>
          <a:custGeom>
            <a:avLst/>
            <a:gdLst/>
            <a:ahLst/>
            <a:cxnLst/>
            <a:rect l="l" t="t" r="r" b="b"/>
            <a:pathLst>
              <a:path w="10487431" h="6292459">
                <a:moveTo>
                  <a:pt x="0" y="0"/>
                </a:moveTo>
                <a:lnTo>
                  <a:pt x="10487432" y="0"/>
                </a:lnTo>
                <a:lnTo>
                  <a:pt x="10487432" y="6292459"/>
                </a:lnTo>
                <a:lnTo>
                  <a:pt x="0" y="629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9661" y="6143451"/>
            <a:ext cx="1653540" cy="6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6"/>
              </a:lnSpc>
              <a:spcBef>
                <a:spcPct val="0"/>
              </a:spcBef>
            </a:pPr>
            <a:r>
              <a:rPr lang="en-US" sz="4119">
                <a:solidFill>
                  <a:srgbClr val="FF914D"/>
                </a:solidFill>
                <a:latin typeface="Fredoka"/>
                <a:ea typeface="Fredoka"/>
                <a:cs typeface="Fredoka"/>
                <a:sym typeface="Fredoka"/>
              </a:rPr>
              <a:t>0.8496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0304" y="6133926"/>
            <a:ext cx="2265737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DF346A"/>
                </a:solidFill>
                <a:latin typeface="Fredoka"/>
                <a:ea typeface="Fredoka"/>
                <a:cs typeface="Fredoka"/>
                <a:sym typeface="Fredoka"/>
              </a:rPr>
              <a:t>0.8744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54882" y="7918666"/>
            <a:ext cx="194310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200">
                <a:solidFill>
                  <a:srgbClr val="FF914D"/>
                </a:solidFill>
                <a:latin typeface="Fredoka"/>
                <a:ea typeface="Fredoka"/>
                <a:cs typeface="Fredoka"/>
                <a:sym typeface="Fredoka"/>
              </a:rPr>
              <a:t>AUPRC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3522" y="7918666"/>
            <a:ext cx="201930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200">
                <a:solidFill>
                  <a:srgbClr val="DF346A"/>
                </a:solidFill>
                <a:latin typeface="Fredoka"/>
                <a:ea typeface="Fredoka"/>
                <a:cs typeface="Fredoka"/>
                <a:sym typeface="Fredoka"/>
              </a:rPr>
              <a:t>AUROC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9146" y="885825"/>
            <a:ext cx="17073054" cy="178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AFTER FINE-TUNING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FOR SPECIFIC RELATIOMS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4685" y="4808173"/>
            <a:ext cx="6237014" cy="4509021"/>
          </a:xfrm>
          <a:custGeom>
            <a:avLst/>
            <a:gdLst/>
            <a:ahLst/>
            <a:cxnLst/>
            <a:rect l="l" t="t" r="r" b="b"/>
            <a:pathLst>
              <a:path w="6237014" h="4509021">
                <a:moveTo>
                  <a:pt x="0" y="0"/>
                </a:moveTo>
                <a:lnTo>
                  <a:pt x="6237014" y="0"/>
                </a:lnTo>
                <a:lnTo>
                  <a:pt x="6237014" y="4509022"/>
                </a:lnTo>
                <a:lnTo>
                  <a:pt x="0" y="450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93271" y="4808173"/>
            <a:ext cx="9821713" cy="4391232"/>
          </a:xfrm>
          <a:custGeom>
            <a:avLst/>
            <a:gdLst/>
            <a:ahLst/>
            <a:cxnLst/>
            <a:rect l="l" t="t" r="r" b="b"/>
            <a:pathLst>
              <a:path w="9821713" h="4391232">
                <a:moveTo>
                  <a:pt x="0" y="0"/>
                </a:moveTo>
                <a:lnTo>
                  <a:pt x="9821713" y="0"/>
                </a:lnTo>
                <a:lnTo>
                  <a:pt x="9821713" y="4391232"/>
                </a:lnTo>
                <a:lnTo>
                  <a:pt x="0" y="4391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0" r="-4277" b="-181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658240" y="6861751"/>
            <a:ext cx="2035940" cy="544496"/>
          </a:xfrm>
          <a:custGeom>
            <a:avLst/>
            <a:gdLst/>
            <a:ahLst/>
            <a:cxnLst/>
            <a:rect l="l" t="t" r="r" b="b"/>
            <a:pathLst>
              <a:path w="2035940" h="544496">
                <a:moveTo>
                  <a:pt x="0" y="0"/>
                </a:moveTo>
                <a:lnTo>
                  <a:pt x="2035940" y="0"/>
                </a:lnTo>
                <a:lnTo>
                  <a:pt x="2035940" y="544496"/>
                </a:lnTo>
                <a:lnTo>
                  <a:pt x="0" y="544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6800" y="885825"/>
            <a:ext cx="14941705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CONSIDERATIONS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28094" y="3070299"/>
            <a:ext cx="11527279" cy="138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0"/>
              </a:lnSpc>
              <a:spcBef>
                <a:spcPct val="0"/>
              </a:spcBef>
            </a:pPr>
            <a:r>
              <a:rPr lang="en-US" sz="7671" b="1" spc="2301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16906" y="5378512"/>
            <a:ext cx="961644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I.I)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96451" y="6196862"/>
            <a:ext cx="585978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I.2) 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54542" y="7143647"/>
            <a:ext cx="877062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I.3) 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5501" y="7966607"/>
            <a:ext cx="532638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I.4)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332" y="2944830"/>
            <a:ext cx="1531620" cy="1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 spc="2639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04" y="3369974"/>
            <a:ext cx="8484968" cy="5621291"/>
          </a:xfrm>
          <a:custGeom>
            <a:avLst/>
            <a:gdLst/>
            <a:ahLst/>
            <a:cxnLst/>
            <a:rect l="l" t="t" r="r" b="b"/>
            <a:pathLst>
              <a:path w="8484968" h="5621291">
                <a:moveTo>
                  <a:pt x="0" y="0"/>
                </a:moveTo>
                <a:lnTo>
                  <a:pt x="8484967" y="0"/>
                </a:lnTo>
                <a:lnTo>
                  <a:pt x="8484967" y="5621291"/>
                </a:lnTo>
                <a:lnTo>
                  <a:pt x="0" y="5621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34921" y="3609886"/>
            <a:ext cx="9063376" cy="5381379"/>
          </a:xfrm>
          <a:custGeom>
            <a:avLst/>
            <a:gdLst/>
            <a:ahLst/>
            <a:cxnLst/>
            <a:rect l="l" t="t" r="r" b="b"/>
            <a:pathLst>
              <a:path w="9063376" h="5381379">
                <a:moveTo>
                  <a:pt x="0" y="0"/>
                </a:moveTo>
                <a:lnTo>
                  <a:pt x="9063375" y="0"/>
                </a:lnTo>
                <a:lnTo>
                  <a:pt x="9063375" y="5381379"/>
                </a:lnTo>
                <a:lnTo>
                  <a:pt x="0" y="538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501" y="885825"/>
            <a:ext cx="1423416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BENCHMARKING USING AUPRC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38983" y="2976403"/>
            <a:ext cx="11573593" cy="6944156"/>
          </a:xfrm>
          <a:custGeom>
            <a:avLst/>
            <a:gdLst/>
            <a:ahLst/>
            <a:cxnLst/>
            <a:rect l="l" t="t" r="r" b="b"/>
            <a:pathLst>
              <a:path w="11573593" h="6944156">
                <a:moveTo>
                  <a:pt x="0" y="0"/>
                </a:moveTo>
                <a:lnTo>
                  <a:pt x="11573593" y="0"/>
                </a:lnTo>
                <a:lnTo>
                  <a:pt x="11573593" y="6944156"/>
                </a:lnTo>
                <a:lnTo>
                  <a:pt x="0" y="694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08700" y="537006"/>
            <a:ext cx="14464700" cy="178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BENCHMARKING USING AUPRC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FOR ZERO-SHOT PREDICTION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13997" y="2642419"/>
            <a:ext cx="9995103" cy="7408870"/>
          </a:xfrm>
          <a:custGeom>
            <a:avLst/>
            <a:gdLst/>
            <a:ahLst/>
            <a:cxnLst/>
            <a:rect l="l" t="t" r="r" b="b"/>
            <a:pathLst>
              <a:path w="9995103" h="7408870">
                <a:moveTo>
                  <a:pt x="0" y="0"/>
                </a:moveTo>
                <a:lnTo>
                  <a:pt x="9995103" y="0"/>
                </a:lnTo>
                <a:lnTo>
                  <a:pt x="9995103" y="7408870"/>
                </a:lnTo>
                <a:lnTo>
                  <a:pt x="0" y="7408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77390" y="338328"/>
            <a:ext cx="14333220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BENCHMARKING USING AUROC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FOR ZERO-SHOT PREDICTION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89338" y="4115250"/>
            <a:ext cx="7763094" cy="5143050"/>
          </a:xfrm>
          <a:custGeom>
            <a:avLst/>
            <a:gdLst/>
            <a:ahLst/>
            <a:cxnLst/>
            <a:rect l="l" t="t" r="r" b="b"/>
            <a:pathLst>
              <a:path w="7763094" h="5143050">
                <a:moveTo>
                  <a:pt x="0" y="0"/>
                </a:moveTo>
                <a:lnTo>
                  <a:pt x="7763094" y="0"/>
                </a:lnTo>
                <a:lnTo>
                  <a:pt x="7763094" y="5143050"/>
                </a:lnTo>
                <a:lnTo>
                  <a:pt x="0" y="514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1633" y="4811718"/>
            <a:ext cx="7556903" cy="3750113"/>
          </a:xfrm>
          <a:custGeom>
            <a:avLst/>
            <a:gdLst/>
            <a:ahLst/>
            <a:cxnLst/>
            <a:rect l="l" t="t" r="r" b="b"/>
            <a:pathLst>
              <a:path w="7556903" h="3750113">
                <a:moveTo>
                  <a:pt x="0" y="0"/>
                </a:moveTo>
                <a:lnTo>
                  <a:pt x="7556904" y="0"/>
                </a:lnTo>
                <a:lnTo>
                  <a:pt x="7556904" y="3750114"/>
                </a:lnTo>
                <a:lnTo>
                  <a:pt x="0" y="375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77390" y="668329"/>
            <a:ext cx="14939010" cy="178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BENCHMARKING USING AUROC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RANDOM, AVERAGE DISEAS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82001" y="3099066"/>
            <a:ext cx="61722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50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8555" y="4453890"/>
            <a:ext cx="1707642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CASE STUDIES FROM OUR PLATFORM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31835" y="4740048"/>
            <a:ext cx="11678298" cy="1518179"/>
          </a:xfrm>
          <a:custGeom>
            <a:avLst/>
            <a:gdLst/>
            <a:ahLst/>
            <a:cxnLst/>
            <a:rect l="l" t="t" r="r" b="b"/>
            <a:pathLst>
              <a:path w="11678298" h="1518179">
                <a:moveTo>
                  <a:pt x="0" y="0"/>
                </a:moveTo>
                <a:lnTo>
                  <a:pt x="11678298" y="0"/>
                </a:lnTo>
                <a:lnTo>
                  <a:pt x="11678298" y="1518178"/>
                </a:lnTo>
                <a:lnTo>
                  <a:pt x="0" y="151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8755" y="2109709"/>
            <a:ext cx="3854368" cy="6067581"/>
          </a:xfrm>
          <a:custGeom>
            <a:avLst/>
            <a:gdLst/>
            <a:ahLst/>
            <a:cxnLst/>
            <a:rect l="l" t="t" r="r" b="b"/>
            <a:pathLst>
              <a:path w="3854368" h="6067581">
                <a:moveTo>
                  <a:pt x="0" y="0"/>
                </a:moveTo>
                <a:lnTo>
                  <a:pt x="3854368" y="0"/>
                </a:lnTo>
                <a:lnTo>
                  <a:pt x="3854368" y="6067582"/>
                </a:lnTo>
                <a:lnTo>
                  <a:pt x="0" y="6067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245081" y="7340461"/>
            <a:ext cx="13042919" cy="140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3"/>
              </a:lnSpc>
              <a:spcBef>
                <a:spcPct val="0"/>
              </a:spcBef>
            </a:pPr>
            <a:r>
              <a:rPr lang="en-US" sz="1317" spc="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 2 DIABETES MELLITUS (T2DM) IS A COMPLEX METABOLIC DISORDER CHARACTERIZED BY CHRONIC HYPERGLYCEMIA, INSULIN RESISTANCE, AND PROGRESSIVE PANCREATIC BETA-CELL DYSFUNCTION. MULTIPLE GENETIC AND MOLECULAR FACTORS CONTRIBUTE TO DISEASE ONSET AND PROGRESSION.</a:t>
            </a:r>
          </a:p>
          <a:p>
            <a:pPr algn="l">
              <a:lnSpc>
                <a:spcPts val="1843"/>
              </a:lnSpc>
              <a:spcBef>
                <a:spcPct val="0"/>
              </a:spcBef>
            </a:pPr>
            <a:r>
              <a:rPr lang="en-US" sz="1317" spc="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DRGNN MODEL PREDICTS VILDAGLIPTIN AS A TOP-RANKED CANDIDATE FOR T2DM TREATMENT (SCORE: 1.000), AND PROVIDES AN INTERPRETABLE MULTI-HOP REASONING PATH THAT SUPPORTS THIS PREDICTION BIOLOGIC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8755" y="395478"/>
            <a:ext cx="16605928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96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INTERPRETABLE LINK BETWEEN TYPE 2 DIABETES MELLITUS, ANDVILDAGLIPTIN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5771" y="1850348"/>
            <a:ext cx="4069659" cy="6586304"/>
          </a:xfrm>
          <a:custGeom>
            <a:avLst/>
            <a:gdLst/>
            <a:ahLst/>
            <a:cxnLst/>
            <a:rect l="l" t="t" r="r" b="b"/>
            <a:pathLst>
              <a:path w="4069659" h="6586304">
                <a:moveTo>
                  <a:pt x="0" y="0"/>
                </a:moveTo>
                <a:lnTo>
                  <a:pt x="4069658" y="0"/>
                </a:lnTo>
                <a:lnTo>
                  <a:pt x="4069658" y="6586304"/>
                </a:lnTo>
                <a:lnTo>
                  <a:pt x="0" y="658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2" b="-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016566" y="4584635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4"/>
                </a:lnTo>
                <a:lnTo>
                  <a:pt x="0" y="1426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20600" y="8671846"/>
            <a:ext cx="13126731" cy="144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"/>
              </a:lnSpc>
              <a:spcBef>
                <a:spcPct val="0"/>
              </a:spcBef>
            </a:pPr>
            <a:r>
              <a:rPr lang="en-US" sz="1011" spc="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DRGNN IDENTIFIES METOPRINE AS A POTENTIAL TREATMENT FOR FABRY DISEASE WITH A STRONG PREDICTION SCORE (0.913). THE INTERPRETABILITY PATH REVEALS:</a:t>
            </a:r>
          </a:p>
          <a:p>
            <a:pPr algn="ctr">
              <a:lnSpc>
                <a:spcPts val="1416"/>
              </a:lnSpc>
              <a:spcBef>
                <a:spcPct val="0"/>
              </a:spcBef>
            </a:pPr>
            <a:r>
              <a:rPr lang="en-US" sz="1011" spc="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FABRY DISEASE AFFECTS GENES LIKE FABP1 AND NR0B2, WHICH ARE LOCATED IN REGIONS SUCH AS THE NUCLEOPLASM AND CYTOSOL.</a:t>
            </a:r>
          </a:p>
          <a:p>
            <a:pPr algn="ctr">
              <a:lnSpc>
                <a:spcPts val="1416"/>
              </a:lnSpc>
              <a:spcBef>
                <a:spcPct val="0"/>
              </a:spcBef>
            </a:pPr>
            <a:r>
              <a:rPr lang="en-US" sz="1011" spc="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REGIONS CONTAIN THE GENE HNMT (HISTAMINE N-METHYLTRANSFERASE), WHICH IS THE TARGET OF METOPRINE.</a:t>
            </a:r>
          </a:p>
          <a:p>
            <a:pPr algn="ctr">
              <a:lnSpc>
                <a:spcPts val="1416"/>
              </a:lnSpc>
              <a:spcBef>
                <a:spcPct val="0"/>
              </a:spcBef>
            </a:pPr>
            <a:r>
              <a:rPr lang="en-US" sz="1011" spc="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HNMT IS INVOLVED IN REGULATING HISTAMINE, INFLAMMATION, AND OXIDATIVE STRESS — PROCESSES KNOWN TO WORSEN FABRY SYMPTOMS.</a:t>
            </a:r>
          </a:p>
          <a:p>
            <a:pPr algn="ctr">
              <a:lnSpc>
                <a:spcPts val="1416"/>
              </a:lnSpc>
              <a:spcBef>
                <a:spcPct val="0"/>
              </a:spcBef>
            </a:pPr>
            <a:r>
              <a:rPr lang="en-US" sz="1011" spc="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THEREFORE, METOPRINE MAY HELP MANAGE FABRY DISEASE BY MODULATING HNMT ACTIVITY, POTENTIALLY REDUCING INFLAMMATION AND TISSUE DAMAGE.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1036" y="445728"/>
            <a:ext cx="16605928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96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INTERPRETABLE LINK BETWEEN FABRY DISEASE AND METOPRINE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7096" y="2683184"/>
            <a:ext cx="4125796" cy="6575116"/>
          </a:xfrm>
          <a:custGeom>
            <a:avLst/>
            <a:gdLst/>
            <a:ahLst/>
            <a:cxnLst/>
            <a:rect l="l" t="t" r="r" b="b"/>
            <a:pathLst>
              <a:path w="4125796" h="6575116">
                <a:moveTo>
                  <a:pt x="0" y="0"/>
                </a:moveTo>
                <a:lnTo>
                  <a:pt x="4125796" y="0"/>
                </a:lnTo>
                <a:lnTo>
                  <a:pt x="4125796" y="6575116"/>
                </a:lnTo>
                <a:lnTo>
                  <a:pt x="0" y="657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21808" y="3345965"/>
            <a:ext cx="12445571" cy="2286874"/>
          </a:xfrm>
          <a:custGeom>
            <a:avLst/>
            <a:gdLst/>
            <a:ahLst/>
            <a:cxnLst/>
            <a:rect l="l" t="t" r="r" b="b"/>
            <a:pathLst>
              <a:path w="12445571" h="2286874">
                <a:moveTo>
                  <a:pt x="0" y="0"/>
                </a:moveTo>
                <a:lnTo>
                  <a:pt x="12445571" y="0"/>
                </a:lnTo>
                <a:lnTo>
                  <a:pt x="12445571" y="2286874"/>
                </a:lnTo>
                <a:lnTo>
                  <a:pt x="0" y="228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513501"/>
            <a:ext cx="18288000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spc="12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ZERO-SHOT PREDICTION — </a:t>
            </a:r>
            <a:r>
              <a:rPr lang="en-US" sz="4200" b="1" spc="126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CASIMIROIN FOR GILBERT SYNDROME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0898" y="7046972"/>
            <a:ext cx="9898617" cy="16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"/>
              </a:lnSpc>
              <a:spcBef>
                <a:spcPct val="0"/>
              </a:spcBef>
            </a:pPr>
            <a:r>
              <a:rPr lang="en-US" sz="1136" b="1" spc="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DRGNN IDENTIFIED CASIMIROIN AS A TOP CANDIDATE DRUG (SCORE: 0.978) FOR GILBERT SYNDROME, A RARE LIVER DISORDER WITH NO KNOWN TREATMENT.</a:t>
            </a:r>
          </a:p>
          <a:p>
            <a:pPr algn="ctr">
              <a:lnSpc>
                <a:spcPts val="1591"/>
              </a:lnSpc>
              <a:spcBef>
                <a:spcPct val="0"/>
              </a:spcBef>
            </a:pPr>
            <a:r>
              <a:rPr lang="en-US" sz="1136" b="1" spc="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ZERO-SHOT PREDICTION: THE MODEL MADE THIS SUGGESTION WITHOUT PRIOR TRAINING EXAMPLES FOR THE DISEASE.</a:t>
            </a:r>
          </a:p>
          <a:p>
            <a:pPr algn="ctr">
              <a:lnSpc>
                <a:spcPts val="1591"/>
              </a:lnSpc>
              <a:spcBef>
                <a:spcPct val="0"/>
              </a:spcBef>
            </a:pPr>
            <a:r>
              <a:rPr lang="en-US" sz="1136" b="1" spc="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BIOLOGICAL PATH: THE DISEASE AFFECTS GENES LIKE TNF, ABCC2, AND CSF3, WHICH ARE EXPRESSED IN THE LIVER AND LINKED TO OXIDATIVE STRESS.</a:t>
            </a:r>
          </a:p>
          <a:p>
            <a:pPr algn="ctr">
              <a:lnSpc>
                <a:spcPts val="1591"/>
              </a:lnSpc>
              <a:spcBef>
                <a:spcPct val="0"/>
              </a:spcBef>
            </a:pPr>
            <a:r>
              <a:rPr lang="en-US" sz="1136" b="1" spc="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MECHANISM: THESE GENES CONVERGE ON HQO2, WHICH IS TARGETED BY CASIMIROIN, SUGGESTING POTENTIAL FOR RESTORING REDOX BALANCE.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57800" y="4557395"/>
            <a:ext cx="6998776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spc="168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95600" y="4557395"/>
            <a:ext cx="1989271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spc="168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VI)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9001" y="2728290"/>
            <a:ext cx="7584892" cy="6357998"/>
          </a:xfrm>
          <a:custGeom>
            <a:avLst/>
            <a:gdLst/>
            <a:ahLst/>
            <a:cxnLst/>
            <a:rect l="l" t="t" r="r" b="b"/>
            <a:pathLst>
              <a:path w="7584892" h="6357998">
                <a:moveTo>
                  <a:pt x="0" y="0"/>
                </a:moveTo>
                <a:lnTo>
                  <a:pt x="7584892" y="0"/>
                </a:lnTo>
                <a:lnTo>
                  <a:pt x="7584892" y="6357997"/>
                </a:lnTo>
                <a:lnTo>
                  <a:pt x="0" y="6357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3091122"/>
            <a:ext cx="8745727" cy="5632334"/>
          </a:xfrm>
          <a:custGeom>
            <a:avLst/>
            <a:gdLst/>
            <a:ahLst/>
            <a:cxnLst/>
            <a:rect l="l" t="t" r="r" b="b"/>
            <a:pathLst>
              <a:path w="8745727" h="5632334">
                <a:moveTo>
                  <a:pt x="0" y="0"/>
                </a:moveTo>
                <a:lnTo>
                  <a:pt x="8745727" y="0"/>
                </a:lnTo>
                <a:lnTo>
                  <a:pt x="8745727" y="5632333"/>
                </a:lnTo>
                <a:lnTo>
                  <a:pt x="0" y="563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04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70254" y="338328"/>
            <a:ext cx="15547491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50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&amp; OPPORTUNITIES FOR FUTURE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7447388" y="6452169"/>
            <a:ext cx="5957727" cy="8318336"/>
          </a:xfrm>
          <a:custGeom>
            <a:avLst/>
            <a:gdLst/>
            <a:ahLst/>
            <a:cxnLst/>
            <a:rect l="l" t="t" r="r" b="b"/>
            <a:pathLst>
              <a:path w="5957727" h="8318336">
                <a:moveTo>
                  <a:pt x="0" y="8318336"/>
                </a:moveTo>
                <a:lnTo>
                  <a:pt x="5957727" y="8318336"/>
                </a:lnTo>
                <a:lnTo>
                  <a:pt x="5957727" y="0"/>
                </a:lnTo>
                <a:lnTo>
                  <a:pt x="0" y="0"/>
                </a:lnTo>
                <a:lnTo>
                  <a:pt x="0" y="83183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4130658"/>
            <a:ext cx="10432157" cy="0"/>
          </a:xfrm>
          <a:prstGeom prst="line">
            <a:avLst/>
          </a:prstGeom>
          <a:ln w="38100" cap="flat">
            <a:solidFill>
              <a:srgbClr val="049E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94610" y="301565"/>
            <a:ext cx="13712190" cy="122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 spc="216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I.I)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3736" y="1974960"/>
            <a:ext cx="11840141" cy="166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Drug Repurposing:</a:t>
            </a:r>
            <a:r>
              <a:rPr lang="en-US" sz="320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process of finding new therapeutic uses for existing drugs, beyond their original FDA-approved indications.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8670" y="4587858"/>
            <a:ext cx="6451294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Key Benefits:</a:t>
            </a:r>
          </a:p>
          <a:p>
            <a:pPr marL="690881" lvl="1" indent="-345440" algn="l">
              <a:lnSpc>
                <a:spcPts val="3840"/>
              </a:lnSpc>
              <a:buAutoNum type="arabicPeriod"/>
            </a:pPr>
            <a:r>
              <a:rPr lang="en-US" sz="3200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Accelerates Drug Discovery</a:t>
            </a:r>
          </a:p>
          <a:p>
            <a:pPr marL="690881" lvl="1" indent="-345440" algn="l">
              <a:lnSpc>
                <a:spcPts val="3840"/>
              </a:lnSpc>
              <a:buAutoNum type="arabicPeriod"/>
            </a:pPr>
            <a:r>
              <a:rPr lang="en-US" sz="3200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Cost-Effective</a:t>
            </a:r>
          </a:p>
          <a:p>
            <a:pPr marL="690881" lvl="1" indent="-345440" algn="l">
              <a:lnSpc>
                <a:spcPts val="3840"/>
              </a:lnSpc>
              <a:buAutoNum type="arabicPeriod"/>
            </a:pPr>
            <a:r>
              <a:rPr lang="en-US" sz="3200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Addresses Unmet Needs</a:t>
            </a:r>
          </a:p>
          <a:p>
            <a:pPr marL="690881" lvl="1" indent="-345440" algn="l">
              <a:lnSpc>
                <a:spcPts val="3840"/>
              </a:lnSpc>
              <a:buAutoNum type="arabicPeriod"/>
            </a:pPr>
            <a:r>
              <a:rPr lang="en-US" sz="3200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FDA Approval Trends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639" y="7901447"/>
            <a:ext cx="10194515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3B286"/>
                </a:solidFill>
                <a:latin typeface="Poppins"/>
                <a:ea typeface="Poppins"/>
                <a:cs typeface="Poppins"/>
                <a:sym typeface="Poppins"/>
              </a:rPr>
              <a:t>Impact:</a:t>
            </a:r>
          </a:p>
          <a:p>
            <a:pPr marL="690882" lvl="1" indent="-345441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Offers a faster pathway to clinical application.</a:t>
            </a:r>
          </a:p>
          <a:p>
            <a:pPr marL="690882" lvl="1" indent="-345441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Reduces risks and supports precision medicine for neglected and rare diseases.</a:t>
            </a:r>
          </a:p>
        </p:txBody>
      </p:sp>
      <p:sp>
        <p:nvSpPr>
          <p:cNvPr id="8" name="Freeform 8"/>
          <p:cNvSpPr/>
          <p:nvPr/>
        </p:nvSpPr>
        <p:spPr>
          <a:xfrm>
            <a:off x="13495788" y="3802739"/>
            <a:ext cx="4166220" cy="4127283"/>
          </a:xfrm>
          <a:custGeom>
            <a:avLst/>
            <a:gdLst/>
            <a:ahLst/>
            <a:cxnLst/>
            <a:rect l="l" t="t" r="r" b="b"/>
            <a:pathLst>
              <a:path w="4166220" h="4127283">
                <a:moveTo>
                  <a:pt x="0" y="0"/>
                </a:moveTo>
                <a:lnTo>
                  <a:pt x="4166221" y="0"/>
                </a:lnTo>
                <a:lnTo>
                  <a:pt x="4166221" y="4127283"/>
                </a:lnTo>
                <a:lnTo>
                  <a:pt x="0" y="4127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6" r="-11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798670" y="7576817"/>
            <a:ext cx="10662187" cy="0"/>
          </a:xfrm>
          <a:prstGeom prst="line">
            <a:avLst/>
          </a:prstGeom>
          <a:ln w="38100" cap="flat">
            <a:solidFill>
              <a:srgbClr val="049E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42185" y="0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02325" y="2792241"/>
            <a:ext cx="5483351" cy="4352410"/>
          </a:xfrm>
          <a:custGeom>
            <a:avLst/>
            <a:gdLst/>
            <a:ahLst/>
            <a:cxnLst/>
            <a:rect l="l" t="t" r="r" b="b"/>
            <a:pathLst>
              <a:path w="5483351" h="4352410">
                <a:moveTo>
                  <a:pt x="0" y="0"/>
                </a:moveTo>
                <a:lnTo>
                  <a:pt x="5483350" y="0"/>
                </a:lnTo>
                <a:lnTo>
                  <a:pt x="5483350" y="4352410"/>
                </a:lnTo>
                <a:lnTo>
                  <a:pt x="0" y="435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36840" y="1028700"/>
            <a:ext cx="12377892" cy="153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29"/>
              </a:lnSpc>
              <a:spcBef>
                <a:spcPct val="0"/>
              </a:spcBef>
            </a:pPr>
            <a:r>
              <a:rPr lang="en-US" sz="5299" b="1" spc="1171">
                <a:solidFill>
                  <a:srgbClr val="FAFAFA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AND GOODBYE!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7336481" y="3241651"/>
            <a:ext cx="4138484" cy="5778261"/>
          </a:xfrm>
          <a:custGeom>
            <a:avLst/>
            <a:gdLst/>
            <a:ahLst/>
            <a:cxnLst/>
            <a:rect l="l" t="t" r="r" b="b"/>
            <a:pathLst>
              <a:path w="4138484" h="5778261">
                <a:moveTo>
                  <a:pt x="0" y="5778262"/>
                </a:moveTo>
                <a:lnTo>
                  <a:pt x="4138484" y="5778262"/>
                </a:lnTo>
                <a:lnTo>
                  <a:pt x="4138484" y="0"/>
                </a:lnTo>
                <a:lnTo>
                  <a:pt x="0" y="0"/>
                </a:lnTo>
                <a:lnTo>
                  <a:pt x="0" y="57782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95600" y="301565"/>
            <a:ext cx="12100560" cy="122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 spc="216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I.2) MOTIVATION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597901" y="2400066"/>
            <a:ext cx="5684697" cy="3471393"/>
          </a:xfrm>
          <a:custGeom>
            <a:avLst/>
            <a:gdLst/>
            <a:ahLst/>
            <a:cxnLst/>
            <a:rect l="l" t="t" r="r" b="b"/>
            <a:pathLst>
              <a:path w="5684697" h="3471393">
                <a:moveTo>
                  <a:pt x="0" y="0"/>
                </a:moveTo>
                <a:lnTo>
                  <a:pt x="5684697" y="0"/>
                </a:lnTo>
                <a:lnTo>
                  <a:pt x="5684697" y="3471393"/>
                </a:lnTo>
                <a:lnTo>
                  <a:pt x="0" y="3471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97901" y="6816847"/>
            <a:ext cx="5684697" cy="3043151"/>
          </a:xfrm>
          <a:custGeom>
            <a:avLst/>
            <a:gdLst/>
            <a:ahLst/>
            <a:cxnLst/>
            <a:rect l="l" t="t" r="r" b="b"/>
            <a:pathLst>
              <a:path w="5684697" h="3043151">
                <a:moveTo>
                  <a:pt x="0" y="0"/>
                </a:moveTo>
                <a:lnTo>
                  <a:pt x="5684697" y="0"/>
                </a:lnTo>
                <a:lnTo>
                  <a:pt x="5684697" y="3043151"/>
                </a:lnTo>
                <a:lnTo>
                  <a:pt x="0" y="3043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76122" y="2642907"/>
            <a:ext cx="5240077" cy="6975749"/>
          </a:xfrm>
          <a:custGeom>
            <a:avLst/>
            <a:gdLst/>
            <a:ahLst/>
            <a:cxnLst/>
            <a:rect l="l" t="t" r="r" b="b"/>
            <a:pathLst>
              <a:path w="5240077" h="6975749">
                <a:moveTo>
                  <a:pt x="0" y="0"/>
                </a:moveTo>
                <a:lnTo>
                  <a:pt x="5240077" y="0"/>
                </a:lnTo>
                <a:lnTo>
                  <a:pt x="5240077" y="6975750"/>
                </a:lnTo>
                <a:lnTo>
                  <a:pt x="0" y="6975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17921" y="1853558"/>
            <a:ext cx="2915526" cy="3932754"/>
          </a:xfrm>
          <a:custGeom>
            <a:avLst/>
            <a:gdLst/>
            <a:ahLst/>
            <a:cxnLst/>
            <a:rect l="l" t="t" r="r" b="b"/>
            <a:pathLst>
              <a:path w="2915526" h="3932754">
                <a:moveTo>
                  <a:pt x="0" y="0"/>
                </a:moveTo>
                <a:lnTo>
                  <a:pt x="2915526" y="0"/>
                </a:lnTo>
                <a:lnTo>
                  <a:pt x="2915526" y="3932754"/>
                </a:lnTo>
                <a:lnTo>
                  <a:pt x="0" y="393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2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89600" y="300228"/>
            <a:ext cx="16893600" cy="1121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 b="1" spc="198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I.3) 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521" y="2504004"/>
            <a:ext cx="7650030" cy="263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b="1" spc="856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TRADITIONAL APPROACHES:</a:t>
            </a:r>
          </a:p>
          <a:p>
            <a:pPr marL="513475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TIME-CONSUMING</a:t>
            </a:r>
          </a:p>
          <a:p>
            <a:pPr marL="513475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LIMITED SCOPE</a:t>
            </a:r>
          </a:p>
          <a:p>
            <a:pPr marL="513475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HIGH COST</a:t>
            </a:r>
          </a:p>
          <a:p>
            <a:pPr marL="513475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BIAS</a:t>
            </a:r>
          </a:p>
          <a:p>
            <a:pPr marL="513475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SCALABILITY ISSUES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521" y="6063641"/>
            <a:ext cx="7650030" cy="303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b="1" spc="856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EARLIER ML APPROACHES:</a:t>
            </a:r>
          </a:p>
          <a:p>
            <a:pPr marL="513476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MANUAL FEATURE ENGINEERING</a:t>
            </a:r>
          </a:p>
          <a:p>
            <a:pPr marL="513476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STATIC MODELS</a:t>
            </a:r>
          </a:p>
          <a:p>
            <a:pPr marL="513476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LIMITED DATA</a:t>
            </a:r>
          </a:p>
          <a:p>
            <a:pPr marL="513476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BIAS</a:t>
            </a:r>
          </a:p>
          <a:p>
            <a:pPr marL="513476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OVERFITTING</a:t>
            </a:r>
          </a:p>
          <a:p>
            <a:pPr marL="513476" lvl="1" indent="-256738" algn="l">
              <a:lnSpc>
                <a:spcPts val="3329"/>
              </a:lnSpc>
              <a:buFont typeface="Arial"/>
              <a:buChar char="•"/>
            </a:pPr>
            <a:r>
              <a:rPr lang="en-US" sz="2378" spc="713">
                <a:solidFill>
                  <a:srgbClr val="F9F8F7"/>
                </a:solidFill>
                <a:latin typeface="Poppins"/>
                <a:ea typeface="Poppins"/>
                <a:cs typeface="Poppins"/>
                <a:sym typeface="Poppins"/>
              </a:rPr>
              <a:t>INTERPRETABILITY</a:t>
            </a:r>
          </a:p>
        </p:txBody>
      </p:sp>
      <p:sp>
        <p:nvSpPr>
          <p:cNvPr id="7" name="Freeform 7"/>
          <p:cNvSpPr/>
          <p:nvPr/>
        </p:nvSpPr>
        <p:spPr>
          <a:xfrm>
            <a:off x="11460523" y="6157787"/>
            <a:ext cx="2872924" cy="3929699"/>
          </a:xfrm>
          <a:custGeom>
            <a:avLst/>
            <a:gdLst/>
            <a:ahLst/>
            <a:cxnLst/>
            <a:rect l="l" t="t" r="r" b="b"/>
            <a:pathLst>
              <a:path w="2872924" h="3929699">
                <a:moveTo>
                  <a:pt x="0" y="0"/>
                </a:moveTo>
                <a:lnTo>
                  <a:pt x="2872924" y="0"/>
                </a:lnTo>
                <a:lnTo>
                  <a:pt x="2872924" y="3929699"/>
                </a:lnTo>
                <a:lnTo>
                  <a:pt x="0" y="3929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3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38601" y="300228"/>
            <a:ext cx="9970830" cy="1121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 b="1" spc="1980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I.4) OBJECTIVE</a:t>
            </a:r>
          </a:p>
        </p:txBody>
      </p:sp>
      <p:sp>
        <p:nvSpPr>
          <p:cNvPr id="4" name="Freeform 4"/>
          <p:cNvSpPr/>
          <p:nvPr/>
        </p:nvSpPr>
        <p:spPr>
          <a:xfrm>
            <a:off x="2341507" y="2141730"/>
            <a:ext cx="13604986" cy="7691068"/>
          </a:xfrm>
          <a:custGeom>
            <a:avLst/>
            <a:gdLst/>
            <a:ahLst/>
            <a:cxnLst/>
            <a:rect l="l" t="t" r="r" b="b"/>
            <a:pathLst>
              <a:path w="13604986" h="7691068">
                <a:moveTo>
                  <a:pt x="0" y="0"/>
                </a:moveTo>
                <a:lnTo>
                  <a:pt x="13604986" y="0"/>
                </a:lnTo>
                <a:lnTo>
                  <a:pt x="13604986" y="7691068"/>
                </a:lnTo>
                <a:lnTo>
                  <a:pt x="0" y="7691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32" t="-16355" r="-8024" b="-4100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04786" y="2558761"/>
            <a:ext cx="11254213" cy="1304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40"/>
              </a:lnSpc>
              <a:spcBef>
                <a:spcPct val="0"/>
              </a:spcBef>
            </a:pPr>
            <a:r>
              <a:rPr lang="en-US" sz="7671" b="1" spc="2301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18371" y="4765357"/>
            <a:ext cx="5979988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II.I) DATA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18371" y="6025585"/>
            <a:ext cx="856488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II.2) PREDICTOR MODULE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8371" y="7247712"/>
            <a:ext cx="844296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II.3) EXPLIANER MODULE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8371" y="8432622"/>
            <a:ext cx="809244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08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II.4) WEB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2433291"/>
            <a:ext cx="2467483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 spc="2639" dirty="0">
                <a:solidFill>
                  <a:srgbClr val="F3B286"/>
                </a:solidFill>
                <a:latin typeface="Poppins Bold"/>
                <a:ea typeface="Poppins Bold"/>
                <a:cs typeface="Poppins Bold"/>
                <a:sym typeface="Poppins Bold"/>
              </a:rPr>
              <a:t>II)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70885" y="481203"/>
            <a:ext cx="10234230" cy="14289302"/>
          </a:xfrm>
          <a:custGeom>
            <a:avLst/>
            <a:gdLst/>
            <a:ahLst/>
            <a:cxnLst/>
            <a:rect l="l" t="t" r="r" b="b"/>
            <a:pathLst>
              <a:path w="10234230" h="14289302">
                <a:moveTo>
                  <a:pt x="0" y="14289302"/>
                </a:moveTo>
                <a:lnTo>
                  <a:pt x="10234230" y="14289302"/>
                </a:lnTo>
                <a:lnTo>
                  <a:pt x="10234230" y="0"/>
                </a:lnTo>
                <a:lnTo>
                  <a:pt x="0" y="0"/>
                </a:lnTo>
                <a:lnTo>
                  <a:pt x="0" y="142893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12867" y="1028700"/>
            <a:ext cx="12536831" cy="8548188"/>
          </a:xfrm>
          <a:custGeom>
            <a:avLst/>
            <a:gdLst/>
            <a:ahLst/>
            <a:cxnLst/>
            <a:rect l="l" t="t" r="r" b="b"/>
            <a:pathLst>
              <a:path w="12536831" h="8548188">
                <a:moveTo>
                  <a:pt x="0" y="0"/>
                </a:moveTo>
                <a:lnTo>
                  <a:pt x="12536831" y="0"/>
                </a:lnTo>
                <a:lnTo>
                  <a:pt x="12536831" y="8548188"/>
                </a:lnTo>
                <a:lnTo>
                  <a:pt x="0" y="854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12" r="-10212" b="-30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1605" y="276588"/>
            <a:ext cx="2006646" cy="1935684"/>
          </a:xfrm>
          <a:custGeom>
            <a:avLst/>
            <a:gdLst/>
            <a:ahLst/>
            <a:cxnLst/>
            <a:rect l="l" t="t" r="r" b="b"/>
            <a:pathLst>
              <a:path w="2006646" h="1935684">
                <a:moveTo>
                  <a:pt x="0" y="0"/>
                </a:moveTo>
                <a:lnTo>
                  <a:pt x="2006646" y="0"/>
                </a:lnTo>
                <a:lnTo>
                  <a:pt x="2006646" y="1935684"/>
                </a:lnTo>
                <a:lnTo>
                  <a:pt x="0" y="193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662</Words>
  <Application>Microsoft Office PowerPoint</Application>
  <PresentationFormat>Custom</PresentationFormat>
  <Paragraphs>117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Poppins</vt:lpstr>
      <vt:lpstr>Arial</vt:lpstr>
      <vt:lpstr>Fredoka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DRGNN Presentation</dc:title>
  <cp:lastModifiedBy>Kareem Fady Abdelkarim</cp:lastModifiedBy>
  <cp:revision>2</cp:revision>
  <dcterms:created xsi:type="dcterms:W3CDTF">2006-08-16T00:00:00Z</dcterms:created>
  <dcterms:modified xsi:type="dcterms:W3CDTF">2025-06-15T06:04:33Z</dcterms:modified>
  <dc:identifier>DAGqTN_UHuk</dc:identifier>
</cp:coreProperties>
</file>